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2" r:id="rId2"/>
    <p:sldId id="284" r:id="rId3"/>
    <p:sldId id="285" r:id="rId4"/>
    <p:sldId id="276" r:id="rId5"/>
    <p:sldId id="275" r:id="rId6"/>
    <p:sldId id="278" r:id="rId7"/>
    <p:sldId id="277" r:id="rId8"/>
    <p:sldId id="279" r:id="rId9"/>
    <p:sldId id="280" r:id="rId10"/>
    <p:sldId id="281" r:id="rId11"/>
    <p:sldId id="282" r:id="rId12"/>
    <p:sldId id="283" r:id="rId13"/>
    <p:sldId id="272" r:id="rId14"/>
    <p:sldId id="286" r:id="rId15"/>
    <p:sldId id="268" r:id="rId16"/>
    <p:sldId id="269" r:id="rId17"/>
    <p:sldId id="273" r:id="rId18"/>
  </p:sldIdLst>
  <p:sldSz cx="9144000" cy="5143500" type="screen16x9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91">
          <p15:clr>
            <a:srgbClr val="A4A3A4"/>
          </p15:clr>
        </p15:guide>
        <p15:guide id="2" orient="horz" pos="2990">
          <p15:clr>
            <a:srgbClr val="A4A3A4"/>
          </p15:clr>
        </p15:guide>
        <p15:guide id="3" orient="horz" pos="899">
          <p15:clr>
            <a:srgbClr val="A4A3A4"/>
          </p15:clr>
        </p15:guide>
        <p15:guide id="4" orient="horz" pos="368">
          <p15:clr>
            <a:srgbClr val="A4A3A4"/>
          </p15:clr>
        </p15:guide>
        <p15:guide id="5" orient="horz" pos="684" userDrawn="1">
          <p15:clr>
            <a:srgbClr val="A4A3A4"/>
          </p15:clr>
        </p15:guide>
        <p15:guide id="6" pos="5549">
          <p15:clr>
            <a:srgbClr val="A4A3A4"/>
          </p15:clr>
        </p15:guide>
        <p15:guide id="7" pos="2882">
          <p15:clr>
            <a:srgbClr val="A4A3A4"/>
          </p15:clr>
        </p15:guide>
        <p15:guide id="8" pos="202">
          <p15:clr>
            <a:srgbClr val="A4A3A4"/>
          </p15:clr>
        </p15:guide>
        <p15:guide id="9" pos="4219">
          <p15:clr>
            <a:srgbClr val="A4A3A4"/>
          </p15:clr>
        </p15:guide>
        <p15:guide id="10" pos="3104">
          <p15:clr>
            <a:srgbClr val="A4A3A4"/>
          </p15:clr>
        </p15:guide>
        <p15:guide id="11" pos="2682">
          <p15:clr>
            <a:srgbClr val="A4A3A4"/>
          </p15:clr>
        </p15:guide>
        <p15:guide id="12" pos="9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1C"/>
    <a:srgbClr val="54585A"/>
    <a:srgbClr val="9EA2A2"/>
    <a:srgbClr val="5F6062"/>
    <a:srgbClr val="424242"/>
    <a:srgbClr val="73AFB6"/>
    <a:srgbClr val="73AF55"/>
    <a:srgbClr val="DB091C"/>
    <a:srgbClr val="002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95" autoAdjust="0"/>
    <p:restoredTop sz="71186" autoAdjust="0"/>
  </p:normalViewPr>
  <p:slideViewPr>
    <p:cSldViewPr snapToGrid="0" snapToObjects="1">
      <p:cViewPr varScale="1">
        <p:scale>
          <a:sx n="59" d="100"/>
          <a:sy n="59" d="100"/>
        </p:scale>
        <p:origin x="1744" y="56"/>
      </p:cViewPr>
      <p:guideLst>
        <p:guide orient="horz" pos="3191"/>
        <p:guide orient="horz" pos="2990"/>
        <p:guide orient="horz" pos="899"/>
        <p:guide orient="horz" pos="368"/>
        <p:guide orient="horz" pos="684"/>
        <p:guide pos="5549"/>
        <p:guide pos="2882"/>
        <p:guide pos="202"/>
        <p:guide pos="4219"/>
        <p:guide pos="3104"/>
        <p:guide pos="2682"/>
        <p:guide pos="9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758C1689-538F-8E40-B75C-43A8463C0CF3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5E5CFDAB-82E0-D844-A597-1375485DF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325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8A8CF18A-D50A-5449-86F1-896D3E722AEB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EB3DA8EE-BE46-464A-B9ED-639C808FE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75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02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85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R"/>
            </a:pPr>
            <a:r>
              <a:rPr lang="en-US" dirty="0"/>
              <a:t>Not generalizing information correctly </a:t>
            </a:r>
          </a:p>
          <a:p>
            <a:pPr marL="228600" indent="-228600">
              <a:buAutoNum type="alphaLcParenR"/>
            </a:pPr>
            <a:r>
              <a:rPr lang="en-US" dirty="0"/>
              <a:t>Not a good data set ( to small, not being processed correctly – imbalanced data )</a:t>
            </a:r>
          </a:p>
          <a:p>
            <a:pPr marL="228600" indent="-228600">
              <a:buAutoNum type="alphaLcParenR"/>
            </a:pPr>
            <a:r>
              <a:rPr lang="en-US" dirty="0"/>
              <a:t>To simple or to complex of a model ( not enough or to many layers being placed in the model)</a:t>
            </a:r>
          </a:p>
          <a:p>
            <a:pPr marL="0" indent="0">
              <a:buNone/>
            </a:pPr>
            <a:r>
              <a:rPr lang="en-US" dirty="0"/>
              <a:t>	- can help go back and change the model architecture – does that work? ; go back and see if your processing correctly? Does that work?</a:t>
            </a:r>
          </a:p>
          <a:p>
            <a:pPr marL="171450" indent="-171450">
              <a:buFontTx/>
              <a:buChar char="-"/>
            </a:pPr>
            <a:r>
              <a:rPr lang="en-US" dirty="0"/>
              <a:t>High </a:t>
            </a:r>
            <a:r>
              <a:rPr lang="en-US" dirty="0" err="1"/>
              <a:t>SHAP</a:t>
            </a:r>
            <a:r>
              <a:rPr lang="en-US" dirty="0"/>
              <a:t> values for unexpected features – like outside of the cancer scan. Why??</a:t>
            </a:r>
          </a:p>
          <a:p>
            <a:pPr marL="171450" indent="-171450">
              <a:buFontTx/>
              <a:buChar char="-"/>
            </a:pPr>
            <a:r>
              <a:rPr lang="en-US" dirty="0"/>
              <a:t> </a:t>
            </a:r>
          </a:p>
          <a:p>
            <a:pPr marL="228600" indent="-228600"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17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Besides </a:t>
            </a:r>
            <a:r>
              <a:rPr lang="en-US" dirty="0" err="1"/>
              <a:t>shap</a:t>
            </a:r>
            <a:r>
              <a:rPr lang="en-US" dirty="0"/>
              <a:t> generalizing information wrong – we can see training loss is a little under 100,000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73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31" t="18761" r="3331" b="4881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954412"/>
            <a:ext cx="9144000" cy="543049"/>
          </a:xfrm>
          <a:prstGeom prst="rect">
            <a:avLst/>
          </a:prstGeom>
        </p:spPr>
        <p:txBody>
          <a:bodyPr/>
          <a:lstStyle>
            <a:lvl1pPr>
              <a:defRPr sz="5000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2500263"/>
            <a:ext cx="9144000" cy="82232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1800" dirty="0"/>
              <a:t>DEPARTMENT OR SUBTITLE</a:t>
            </a:r>
          </a:p>
          <a:p>
            <a:r>
              <a:rPr lang="en-US" sz="1800" dirty="0"/>
              <a:t>XX/XX/XX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2854578" y="3944337"/>
            <a:ext cx="3434841" cy="77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029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9144000" cy="4779168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50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7/27/2024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Debugging with SHAP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0770C4-85BD-B69F-4F38-F48C05AB4D3F}"/>
              </a:ext>
            </a:extLst>
          </p:cNvPr>
          <p:cNvSpPr/>
          <p:nvPr userDrawn="1"/>
        </p:nvSpPr>
        <p:spPr bwMode="black">
          <a:xfrm>
            <a:off x="-1" y="4546603"/>
            <a:ext cx="9144001" cy="61301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BC7E8EB-63F7-2CBC-5F52-920F1FC1F6A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7/27/2024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E256D68-8995-FD05-D3B5-562F38FF740A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Debugging with SHAP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B3BA2F9-E604-E7CE-9064-F02D0234362D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3D3D0441-B1A5-A5F3-1402-580BA8F0B0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444941" y="4682198"/>
            <a:ext cx="1597287" cy="3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38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50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0056BA-F22B-B2F1-37BC-AB1F140C3309}"/>
              </a:ext>
            </a:extLst>
          </p:cNvPr>
          <p:cNvSpPr/>
          <p:nvPr userDrawn="1"/>
        </p:nvSpPr>
        <p:spPr bwMode="black">
          <a:xfrm>
            <a:off x="-1" y="4546603"/>
            <a:ext cx="9144001" cy="61301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CDEAE3E-19FE-EE3A-CABB-2FB75CA4A114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7/27/2024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BE82702-CF83-25F6-45CB-5F5B6B657962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Debugging with SHAP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0C459AC-8D98-F610-DCDC-BAB35A4E7575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E59A4786-238A-81B0-418D-43A43FE895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444941" y="4682198"/>
            <a:ext cx="1597287" cy="3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058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31" t="18761" r="3331" b="4881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effectLst/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2012970" y="1997348"/>
            <a:ext cx="5118055" cy="11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446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1" y="0"/>
            <a:ext cx="9144001" cy="51435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2012970" y="1997348"/>
            <a:ext cx="5118055" cy="11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94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2371988"/>
            <a:ext cx="9144000" cy="2782206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16322" y="2662273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48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41489" y="4384549"/>
            <a:ext cx="8315851" cy="4570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400" kern="500" spc="24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175" y="2333419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black">
          <a:xfrm>
            <a:off x="320675" y="617606"/>
            <a:ext cx="3665627" cy="82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90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6322" y="1938892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48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1489" y="3580411"/>
            <a:ext cx="8315851" cy="4570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400" kern="500" spc="24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241488" y="4350106"/>
            <a:ext cx="2419355" cy="54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776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4546603"/>
            <a:ext cx="9144001" cy="61301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7/27/2024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Debugging with SHAP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4416" y="202610"/>
            <a:ext cx="8324645" cy="394288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444941" y="4682198"/>
            <a:ext cx="1597287" cy="3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24416" y="788979"/>
            <a:ext cx="6257925" cy="1828800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27612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0" y="596898"/>
            <a:ext cx="4572000" cy="413821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24416" y="202609"/>
            <a:ext cx="8324645" cy="39428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5F6062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24416" y="781050"/>
            <a:ext cx="6257925" cy="2085205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9D937-E009-6F07-8FD1-BFC7C5A16A1F}"/>
              </a:ext>
            </a:extLst>
          </p:cNvPr>
          <p:cNvSpPr/>
          <p:nvPr userDrawn="1"/>
        </p:nvSpPr>
        <p:spPr bwMode="black">
          <a:xfrm>
            <a:off x="-1" y="4546603"/>
            <a:ext cx="9144001" cy="61301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63BCAB7-0C64-2ADA-46B8-645B54089D2C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7/27/2024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D6DA352-55F0-ADAA-2A47-66A1A082E383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Debugging with SHAP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622DB6A-632D-31EA-8BA5-FECC1D81895F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1D674292-6E1A-C7C9-9652-767DE8F162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444941" y="4682198"/>
            <a:ext cx="1597287" cy="3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093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596898"/>
            <a:ext cx="4572000" cy="413821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24416" y="202609"/>
            <a:ext cx="8324645" cy="39428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5F6062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815282" y="774693"/>
            <a:ext cx="4074718" cy="2091562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A57448-36CA-0A84-634F-0A2FC35EF7A1}"/>
              </a:ext>
            </a:extLst>
          </p:cNvPr>
          <p:cNvSpPr/>
          <p:nvPr userDrawn="1"/>
        </p:nvSpPr>
        <p:spPr bwMode="black">
          <a:xfrm>
            <a:off x="-1" y="4546603"/>
            <a:ext cx="9144001" cy="61301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9E07261-2026-ABDD-35E1-531CE4BEDF77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7/27/2024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B6C6F1-13EF-C021-2522-BB71873728FA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Debugging with SHAP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1019035-FC58-E5F7-277D-3242C5DAD70F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15AB7BED-410F-E4C0-5AF3-77426C9775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444941" y="4682198"/>
            <a:ext cx="1597287" cy="3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329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9144001" cy="4792905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4416" y="202610"/>
            <a:ext cx="8324645" cy="394288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bg1"/>
                </a:solidFill>
              </a:defRPr>
            </a:lvl2pPr>
            <a:lvl3pPr marL="398463" indent="-17145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23838" y="767299"/>
            <a:ext cx="5113337" cy="1902085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515E3F-D3BF-2C7B-D58F-737CE1BBE047}"/>
              </a:ext>
            </a:extLst>
          </p:cNvPr>
          <p:cNvSpPr/>
          <p:nvPr userDrawn="1"/>
        </p:nvSpPr>
        <p:spPr bwMode="black">
          <a:xfrm>
            <a:off x="-1" y="4546603"/>
            <a:ext cx="9144001" cy="61301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A99AED2-310B-84E5-5DC3-AD71DD733BE1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7/27/2024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822CAE1-6D86-D306-03A2-B5D272333E75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Debugging with SHAP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302D811-7E71-9E68-8EC9-C1B581B8244F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15E1ED9F-569F-25BC-F561-1B93893DDA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444941" y="4682198"/>
            <a:ext cx="1597287" cy="3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600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351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0253" y="3206125"/>
            <a:ext cx="8229600" cy="857250"/>
          </a:xfrm>
          <a:prstGeom prst="rect">
            <a:avLst/>
          </a:prstGeom>
        </p:spPr>
        <p:txBody>
          <a:bodyPr vert="horz"/>
          <a:lstStyle>
            <a:lvl1pPr algn="l">
              <a:defRPr sz="5400"/>
            </a:lvl1pPr>
          </a:lstStyle>
          <a:p>
            <a:pPr>
              <a:lnSpc>
                <a:spcPct val="80000"/>
              </a:lnSpc>
            </a:pPr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936487-D31D-1ACD-7E16-BFB5A990AB1E}"/>
              </a:ext>
            </a:extLst>
          </p:cNvPr>
          <p:cNvSpPr/>
          <p:nvPr userDrawn="1"/>
        </p:nvSpPr>
        <p:spPr bwMode="black">
          <a:xfrm>
            <a:off x="-1" y="4546603"/>
            <a:ext cx="9144001" cy="61301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44F7985-E702-B4F3-25CE-D68A7CE602C6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7/27/2024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48AFBE6-B225-C66B-170A-55CFD11FFBFC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Debugging with SHAP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7649202-AD11-A099-FB2B-E5EDD743747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32B66FBA-F37C-6ACC-AC35-8AD4F98CCE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444941" y="4682198"/>
            <a:ext cx="1597287" cy="3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945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2371988"/>
            <a:ext cx="9144000" cy="2771512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175" y="2333419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14255" y="562085"/>
            <a:ext cx="831585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b="1" dirty="0">
                <a:solidFill>
                  <a:srgbClr val="54585A"/>
                </a:solidFill>
              </a:rPr>
              <a:t>Divider Slide 1</a:t>
            </a:r>
            <a:br>
              <a:rPr lang="en-US" sz="4000" b="1" dirty="0">
                <a:solidFill>
                  <a:srgbClr val="54585A"/>
                </a:solidFill>
              </a:rPr>
            </a:br>
            <a:r>
              <a:rPr lang="en-US" sz="4000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F8759FC-0BBB-6350-2540-88024B990D5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7/27/2024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A58BCE-8B64-CEE4-931C-C027DAB2816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DCB6F0DD-7D6F-8E8F-114A-2E3BCF644E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444941" y="4682198"/>
            <a:ext cx="1597287" cy="3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91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91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50" r:id="rId4"/>
    <p:sldLayoutId id="2147483655" r:id="rId5"/>
    <p:sldLayoutId id="2147483666" r:id="rId6"/>
    <p:sldLayoutId id="2147483665" r:id="rId7"/>
    <p:sldLayoutId id="2147483660" r:id="rId8"/>
    <p:sldLayoutId id="2147483668" r:id="rId9"/>
    <p:sldLayoutId id="2147483661" r:id="rId10"/>
    <p:sldLayoutId id="2147483667" r:id="rId11"/>
    <p:sldLayoutId id="2147483662" r:id="rId12"/>
    <p:sldLayoutId id="2147483669" r:id="rId13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139838"/>
            <a:ext cx="9332259" cy="543049"/>
          </a:xfrm>
        </p:spPr>
        <p:txBody>
          <a:bodyPr/>
          <a:lstStyle/>
          <a:p>
            <a:r>
              <a:rPr lang="en-US" sz="4200" dirty="0"/>
              <a:t>Improving Model Transparency: Transferability and </a:t>
            </a:r>
            <a:r>
              <a:rPr lang="en-US" sz="4200" dirty="0" err="1"/>
              <a:t>SHAP</a:t>
            </a:r>
            <a:r>
              <a:rPr lang="en-US" sz="4200" dirty="0"/>
              <a:t> Analysis for Deep Neural Network Debugging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-1" y="3078132"/>
            <a:ext cx="9144000" cy="82232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CSCI 4960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Rebecca Tsekanovskiy</a:t>
            </a:r>
          </a:p>
        </p:txBody>
      </p:sp>
    </p:spTree>
    <p:extLst>
      <p:ext uri="{BB962C8B-B14F-4D97-AF65-F5344CB8AC3E}">
        <p14:creationId xmlns:p14="http://schemas.microsoft.com/office/powerpoint/2010/main" val="203280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594132-5B2B-BBEB-D931-2521E74DA4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Lungs ( Malignant Case)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27002D1-6B19-9B8B-29F1-953C53B10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75" y="638008"/>
            <a:ext cx="320992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53C76E5-9CA3-C08F-B3CC-220D74770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764" y="596898"/>
            <a:ext cx="3725152" cy="251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6B2D1C7-C352-C0D4-D872-E69A09376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738" y="2287726"/>
            <a:ext cx="3209925" cy="221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8644DDE-0E77-15F1-D53E-F97C390F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72" y="2287725"/>
            <a:ext cx="3209925" cy="221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68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B795C0-2660-6590-0CDB-0DDD760888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Benign Case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2278477-BE4A-9975-2F0E-5957426D9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1" y="631708"/>
            <a:ext cx="3386893" cy="22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DABFD18-6911-A325-40EF-39802661D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850" y="592078"/>
            <a:ext cx="3343275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5135E3D-8397-7749-313C-D2F1F6834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160" y="2367501"/>
            <a:ext cx="3193059" cy="222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5312C63-5081-A728-F064-0554F8C04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73" y="2101748"/>
            <a:ext cx="3269384" cy="226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823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CE6143-25F7-AC41-6389-51820F3884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Normal Cancer Scan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EC173E1-4944-B1C4-EA94-0042DA4F0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4273"/>
            <a:ext cx="37909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6817E30-5A13-DED5-FFC7-04E871FAA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566" y="399754"/>
            <a:ext cx="3584910" cy="238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79778B0A-AB53-0C40-400A-87AE8AEC0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719" y="2130512"/>
            <a:ext cx="34861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ADF621D1-090A-FB52-5850-246E70DF5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28" y="2050648"/>
            <a:ext cx="3584910" cy="246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917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CB41D86-1095-F1C5-CCE4-FF54B31B6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036" y="859506"/>
            <a:ext cx="59436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957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25A9830-3710-6914-C492-9BB6A04E9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322" y="965384"/>
            <a:ext cx="59436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821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D5775C-D719-B34F-038E-5B1B51C810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D7A8A-A742-641B-78F4-BFD257C079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4416" y="788979"/>
            <a:ext cx="8668572" cy="1828800"/>
          </a:xfrm>
        </p:spPr>
        <p:txBody>
          <a:bodyPr/>
          <a:lstStyle/>
          <a:p>
            <a:r>
              <a:rPr lang="en-US" sz="2400" dirty="0"/>
              <a:t>We demonstrated our approach using available computational resources.</a:t>
            </a:r>
          </a:p>
          <a:p>
            <a:pPr lvl="2"/>
            <a:r>
              <a:rPr lang="en-US" dirty="0"/>
              <a:t>More extensive experiments with larger datasets, more ram, and better graphics processing units (GPU)</a:t>
            </a:r>
          </a:p>
          <a:p>
            <a:r>
              <a:rPr lang="en-US" sz="2400" dirty="0"/>
              <a:t>We demonstrated our approach using lung and brain cancer scans.</a:t>
            </a:r>
          </a:p>
          <a:p>
            <a:pPr lvl="2"/>
            <a:r>
              <a:rPr lang="en-US" dirty="0"/>
              <a:t>The results may vary with other types of scans (CT/X-Ray) or other types of medical images.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090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E76805-6E28-9CC4-5239-1716082FA6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Limitations 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0CA32-0C35-07E3-C29A-C5792EBC2F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4416" y="788979"/>
            <a:ext cx="8324645" cy="1828800"/>
          </a:xfrm>
        </p:spPr>
        <p:txBody>
          <a:bodyPr/>
          <a:lstStyle/>
          <a:p>
            <a:r>
              <a:rPr lang="en-US" dirty="0"/>
              <a:t>We demonstrated the use of </a:t>
            </a:r>
            <a:r>
              <a:rPr lang="en-US" dirty="0" err="1"/>
              <a:t>SHAP</a:t>
            </a:r>
            <a:r>
              <a:rPr lang="en-US" dirty="0"/>
              <a:t> for model interpretability</a:t>
            </a:r>
          </a:p>
          <a:p>
            <a:pPr lvl="2"/>
            <a:r>
              <a:rPr lang="en-US" dirty="0" err="1"/>
              <a:t>SHAP</a:t>
            </a:r>
            <a:r>
              <a:rPr lang="en-US" dirty="0"/>
              <a:t> can be impacted by different parameters and builds, which may not always lead to an accurate representation of the models learning.</a:t>
            </a:r>
          </a:p>
        </p:txBody>
      </p:sp>
    </p:spTree>
    <p:extLst>
      <p:ext uri="{BB962C8B-B14F-4D97-AF65-F5344CB8AC3E}">
        <p14:creationId xmlns:p14="http://schemas.microsoft.com/office/powerpoint/2010/main" val="4241592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780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92391D-6D00-49A4-0DEC-C358577E5B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did I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58DFA-3B03-BBD2-1353-CE38B5B9F6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8" y="767299"/>
            <a:ext cx="8325223" cy="1902085"/>
          </a:xfrm>
        </p:spPr>
        <p:txBody>
          <a:bodyPr/>
          <a:lstStyle/>
          <a:p>
            <a:r>
              <a:rPr lang="en-US" dirty="0"/>
              <a:t>Created a model and see how </a:t>
            </a:r>
            <a:r>
              <a:rPr lang="en-US" dirty="0" err="1"/>
              <a:t>SHAP</a:t>
            </a:r>
            <a:r>
              <a:rPr lang="en-US" dirty="0"/>
              <a:t> could identify how the model was working</a:t>
            </a:r>
          </a:p>
          <a:p>
            <a:r>
              <a:rPr lang="en-US" dirty="0"/>
              <a:t>Used Kaggle datasets</a:t>
            </a:r>
          </a:p>
          <a:p>
            <a:r>
              <a:rPr lang="en-US" dirty="0"/>
              <a:t>Identify limitations and errors</a:t>
            </a:r>
          </a:p>
        </p:txBody>
      </p:sp>
    </p:spTree>
    <p:extLst>
      <p:ext uri="{BB962C8B-B14F-4D97-AF65-F5344CB8AC3E}">
        <p14:creationId xmlns:p14="http://schemas.microsoft.com/office/powerpoint/2010/main" val="82358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CB88D4-58CE-005D-37D2-04C146C142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did I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A8AF4-D735-5ACD-A64A-5310DE958B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8" y="767299"/>
            <a:ext cx="8612154" cy="1902085"/>
          </a:xfrm>
        </p:spPr>
        <p:txBody>
          <a:bodyPr/>
          <a:lstStyle/>
          <a:p>
            <a:r>
              <a:rPr lang="en-US" dirty="0"/>
              <a:t>Used a pretrained model </a:t>
            </a:r>
          </a:p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Hardware Acceleration: </a:t>
            </a:r>
            <a:r>
              <a:rPr lang="en-US" dirty="0" err="1"/>
              <a:t>L4</a:t>
            </a:r>
            <a:r>
              <a:rPr lang="en-US" dirty="0"/>
              <a:t> Graphics Processing Unit</a:t>
            </a:r>
          </a:p>
          <a:p>
            <a:r>
              <a:rPr lang="en-US" dirty="0"/>
              <a:t>Tracked 1</a:t>
            </a:r>
            <a:r>
              <a:rPr lang="en-US" baseline="30000" dirty="0"/>
              <a:t>st</a:t>
            </a:r>
            <a:r>
              <a:rPr lang="en-US" dirty="0"/>
              <a:t> epoch loss, 1</a:t>
            </a:r>
            <a:r>
              <a:rPr lang="en-US" baseline="30000" dirty="0"/>
              <a:t>st</a:t>
            </a:r>
            <a:r>
              <a:rPr lang="en-US" dirty="0"/>
              <a:t> epoch accuracy, last epoch loss, last epoch accuracy</a:t>
            </a:r>
          </a:p>
          <a:p>
            <a:pPr lvl="2"/>
            <a:r>
              <a:rPr lang="en-US" dirty="0"/>
              <a:t>Different optimizers (Adam, SGD.. </a:t>
            </a:r>
            <a:r>
              <a:rPr lang="en-US" dirty="0" err="1"/>
              <a:t>etc</a:t>
            </a:r>
            <a:r>
              <a:rPr lang="en-US" dirty="0"/>
              <a:t>) Different pretrained models (</a:t>
            </a:r>
            <a:r>
              <a:rPr lang="en-US" dirty="0" err="1"/>
              <a:t>VGG16,VGG19</a:t>
            </a:r>
            <a:r>
              <a:rPr lang="en-US" dirty="0"/>
              <a:t>, </a:t>
            </a:r>
            <a:r>
              <a:rPr lang="en-US" dirty="0" err="1"/>
              <a:t>InceptionV3</a:t>
            </a:r>
            <a:r>
              <a:rPr lang="en-US" dirty="0"/>
              <a:t>..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10149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B2AC90-67F7-1F5C-78B4-356C998923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SHAP</a:t>
            </a:r>
            <a:r>
              <a:rPr lang="en-US" dirty="0"/>
              <a:t> to debug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2D18F-224A-41B3-011C-2627C4E918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7607" y="711100"/>
            <a:ext cx="7577825" cy="19020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0= benign; 1= malignant; 2= normal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7602E-726D-4BB7-4B4B-077A91010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291" y="1352418"/>
            <a:ext cx="7039417" cy="2633932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5697B75-38FD-AFF5-DC9F-31F9F3A94913}"/>
              </a:ext>
            </a:extLst>
          </p:cNvPr>
          <p:cNvSpPr txBox="1">
            <a:spLocks/>
          </p:cNvSpPr>
          <p:nvPr/>
        </p:nvSpPr>
        <p:spPr>
          <a:xfrm>
            <a:off x="2486369" y="4053949"/>
            <a:ext cx="5420501" cy="48926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Benign Lung Cancer Scan</a:t>
            </a:r>
          </a:p>
        </p:txBody>
      </p:sp>
    </p:spTree>
    <p:extLst>
      <p:ext uri="{BB962C8B-B14F-4D97-AF65-F5344CB8AC3E}">
        <p14:creationId xmlns:p14="http://schemas.microsoft.com/office/powerpoint/2010/main" val="3139806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ACBB2-28E3-7436-74D3-B10ACF178F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EPOCHS vs Training and Validation Loss/Accuracy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42AB2999-35E6-C2A5-DAE0-9D8AED68A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76" y="693350"/>
            <a:ext cx="7261124" cy="2916896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099D4B0-228B-72CD-53DB-EF179E29A3FF}"/>
              </a:ext>
            </a:extLst>
          </p:cNvPr>
          <p:cNvSpPr txBox="1">
            <a:spLocks/>
          </p:cNvSpPr>
          <p:nvPr/>
        </p:nvSpPr>
        <p:spPr>
          <a:xfrm>
            <a:off x="299830" y="3706698"/>
            <a:ext cx="9538212" cy="57723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Training loss= how well the model is doing on data it learned</a:t>
            </a:r>
          </a:p>
          <a:p>
            <a:pPr marL="0" indent="0">
              <a:buNone/>
            </a:pPr>
            <a:r>
              <a:rPr lang="en-US" sz="2000" dirty="0"/>
              <a:t>Validation loss= how well the model is doing on data it has not seen</a:t>
            </a:r>
          </a:p>
        </p:txBody>
      </p:sp>
    </p:spTree>
    <p:extLst>
      <p:ext uri="{BB962C8B-B14F-4D97-AF65-F5344CB8AC3E}">
        <p14:creationId xmlns:p14="http://schemas.microsoft.com/office/powerpoint/2010/main" val="2693477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A55237-CF5C-DF03-ABA9-C439C44868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Now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FD3D1-BAA8-DB72-3467-47E7FA677B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7" y="767299"/>
            <a:ext cx="7755505" cy="1902085"/>
          </a:xfrm>
        </p:spPr>
        <p:txBody>
          <a:bodyPr/>
          <a:lstStyle/>
          <a:p>
            <a:r>
              <a:rPr lang="en-US" sz="2800" dirty="0"/>
              <a:t>Increased the dataset size</a:t>
            </a:r>
          </a:p>
          <a:p>
            <a:r>
              <a:rPr lang="en-US" sz="2800" dirty="0"/>
              <a:t>Increased model complexity – more layers, reduced learning rate, early stopping </a:t>
            </a:r>
          </a:p>
          <a:p>
            <a:pPr lvl="3"/>
            <a:r>
              <a:rPr lang="en-US" sz="2800" dirty="0"/>
              <a:t>Used a pre trained model (</a:t>
            </a:r>
            <a:r>
              <a:rPr lang="en-US" sz="2800" dirty="0" err="1"/>
              <a:t>InceptionV3</a:t>
            </a:r>
            <a:r>
              <a:rPr lang="en-US" sz="2800" dirty="0"/>
              <a:t>) </a:t>
            </a:r>
          </a:p>
          <a:p>
            <a:pPr lvl="3"/>
            <a:r>
              <a:rPr lang="en-US" sz="2800" dirty="0"/>
              <a:t>Increased parameters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222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58AF85-2797-D111-3D8A-329D7C8733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Glioma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C84B0F-3B74-22EC-F618-4DE57FCFB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6" y="596898"/>
            <a:ext cx="3635691" cy="256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ADF6F3-449F-FB33-0305-183703299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352" y="709160"/>
            <a:ext cx="3635691" cy="244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8608B20-2F35-22C6-18CF-254F3A169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817" y="2210581"/>
            <a:ext cx="3560075" cy="24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913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E8296D-4F52-EC3B-9B6B-321D4AAF7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Pituitary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9FD8906-7C14-02D7-91EB-0EFE3650B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4095"/>
            <a:ext cx="3553677" cy="242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8E29DDB-A6F2-0BBF-6B10-1589C07BE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38" y="596898"/>
            <a:ext cx="3821357" cy="263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F0730C4-B5E4-9D0B-2932-3F80CB7E8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9" y="2262083"/>
            <a:ext cx="3425797" cy="230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99643BF-0B39-0223-FDCB-FFE4C864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762" y="2340451"/>
            <a:ext cx="3517529" cy="236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87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4B00A-DF02-99CC-704E-2924304BCE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Transferability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68CDB-9413-D645-4366-D3C93911F3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Trying on a completely new dataset?</a:t>
            </a:r>
          </a:p>
          <a:p>
            <a:pPr lvl="2"/>
            <a:r>
              <a:rPr lang="en-US" dirty="0"/>
              <a:t> What did the model learn and can we generalize it on other types of cancer</a:t>
            </a:r>
          </a:p>
          <a:p>
            <a:pPr lvl="3"/>
            <a:r>
              <a:rPr lang="en-US" dirty="0"/>
              <a:t>Lungs.</a:t>
            </a:r>
          </a:p>
        </p:txBody>
      </p:sp>
    </p:spTree>
    <p:extLst>
      <p:ext uri="{BB962C8B-B14F-4D97-AF65-F5344CB8AC3E}">
        <p14:creationId xmlns:p14="http://schemas.microsoft.com/office/powerpoint/2010/main" val="66525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22412</TotalTime>
  <Words>426</Words>
  <Application>Microsoft Office PowerPoint</Application>
  <PresentationFormat>On-screen Show (16:9)</PresentationFormat>
  <Paragraphs>54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Office Theme</vt:lpstr>
      <vt:lpstr>Improving Model Transparency: Transferability and SHAP Analysis for Deep Neural Network Debugging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Rensselaer Polytechnic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Trish Galvin</dc:creator>
  <cp:lastModifiedBy>Tsekanovskiy, Rebecca</cp:lastModifiedBy>
  <cp:revision>117</cp:revision>
  <cp:lastPrinted>2018-06-01T14:13:22Z</cp:lastPrinted>
  <dcterms:created xsi:type="dcterms:W3CDTF">2015-02-27T15:34:19Z</dcterms:created>
  <dcterms:modified xsi:type="dcterms:W3CDTF">2024-07-30T22:02:49Z</dcterms:modified>
</cp:coreProperties>
</file>